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04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200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113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95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650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385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87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17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008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34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16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48E8-C8F2-4BDA-8465-C149565E83A0}" type="datetimeFigureOut">
              <a:rPr lang="hu-HU" smtClean="0"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B49C-0605-4878-B03F-D21F591FC0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870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wy\AppData\Local\Microsoft\Windows\Temporary Internet Files\Content.IE5\4C71Q0CV\MP90040898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A védtelen gyermek.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344816" cy="1752600"/>
          </a:xfrm>
        </p:spPr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(Erőszak és elhanyagolás a családban)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20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>
                <a:solidFill>
                  <a:srgbClr val="FF0000"/>
                </a:solidFill>
              </a:rPr>
              <a:t>Elhanyagolás</a:t>
            </a:r>
            <a:endParaRPr lang="hu-HU" u="sng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gyer­mek érzelmi kötődése, biztonsága nem valósul </a:t>
            </a:r>
            <a:r>
              <a:rPr lang="hu-HU" b="1" dirty="0" smtClean="0"/>
              <a:t>meg</a:t>
            </a:r>
          </a:p>
          <a:p>
            <a:pPr lvl="1"/>
            <a:r>
              <a:rPr lang="hu-HU" b="1" dirty="0"/>
              <a:t>a szükségesnél </a:t>
            </a:r>
            <a:r>
              <a:rPr lang="hu-HU" b="1" dirty="0" smtClean="0"/>
              <a:t>kevesebb </a:t>
            </a:r>
            <a:r>
              <a:rPr lang="hu-HU" b="1" dirty="0"/>
              <a:t>figyelmet kap</a:t>
            </a:r>
            <a:r>
              <a:rPr lang="hu-HU" dirty="0"/>
              <a:t> </a:t>
            </a:r>
            <a:endParaRPr lang="hu-HU" dirty="0" smtClean="0"/>
          </a:p>
          <a:p>
            <a:r>
              <a:rPr lang="hu-HU" b="1" dirty="0"/>
              <a:t>fizikai elhanyagolás </a:t>
            </a:r>
            <a:endParaRPr lang="hu-HU" b="1" dirty="0" smtClean="0"/>
          </a:p>
          <a:p>
            <a:pPr lvl="1"/>
            <a:r>
              <a:rPr lang="hu-HU" dirty="0"/>
              <a:t>higiénés </a:t>
            </a:r>
            <a:r>
              <a:rPr lang="hu-HU" dirty="0" smtClean="0"/>
              <a:t>hiányos­ságok</a:t>
            </a:r>
          </a:p>
          <a:p>
            <a:pPr lvl="1"/>
            <a:r>
              <a:rPr lang="hu-HU" dirty="0"/>
              <a:t>ruházkodás </a:t>
            </a:r>
            <a:r>
              <a:rPr lang="hu-HU" dirty="0" smtClean="0"/>
              <a:t>hiányai</a:t>
            </a:r>
          </a:p>
          <a:p>
            <a:pPr lvl="1"/>
            <a:r>
              <a:rPr lang="hu-HU" dirty="0"/>
              <a:t>testi fejlettség elmaradása </a:t>
            </a:r>
            <a:r>
              <a:rPr lang="hu-HU" dirty="0" smtClean="0"/>
              <a:t>/</a:t>
            </a:r>
            <a:r>
              <a:rPr lang="hu-HU" dirty="0"/>
              <a:t>elégtelen táplálás </a:t>
            </a:r>
          </a:p>
          <a:p>
            <a:pPr marL="457200" lvl="1" indent="0">
              <a:buNone/>
            </a:pPr>
            <a:endParaRPr lang="hu-HU" b="1" dirty="0" smtClean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5104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>
                <a:solidFill>
                  <a:srgbClr val="FF0000"/>
                </a:solidFill>
              </a:rPr>
              <a:t>Elhanyagolás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elégtelen </a:t>
            </a:r>
            <a:r>
              <a:rPr lang="hu-HU" b="1" dirty="0" smtClean="0"/>
              <a:t>felügyelet</a:t>
            </a:r>
          </a:p>
          <a:p>
            <a:pPr lvl="1"/>
            <a:r>
              <a:rPr lang="hu-HU" b="1" dirty="0" smtClean="0"/>
              <a:t>háztartási balesetek</a:t>
            </a:r>
          </a:p>
          <a:p>
            <a:pPr lvl="1"/>
            <a:r>
              <a:rPr lang="hu-HU" b="1" dirty="0"/>
              <a:t>égés, </a:t>
            </a:r>
            <a:r>
              <a:rPr lang="hu-HU" b="1" dirty="0" smtClean="0"/>
              <a:t>forrázás</a:t>
            </a:r>
          </a:p>
          <a:p>
            <a:pPr lvl="1"/>
            <a:r>
              <a:rPr lang="hu-HU" b="1" dirty="0" smtClean="0"/>
              <a:t>áramütés</a:t>
            </a:r>
          </a:p>
          <a:p>
            <a:pPr lvl="1"/>
            <a:r>
              <a:rPr lang="hu-HU" b="1" dirty="0"/>
              <a:t>vízbe </a:t>
            </a:r>
            <a:r>
              <a:rPr lang="hu-HU" b="1" dirty="0" smtClean="0"/>
              <a:t>fulladás</a:t>
            </a:r>
          </a:p>
          <a:p>
            <a:pPr lvl="1"/>
            <a:r>
              <a:rPr lang="hu-HU" b="1" dirty="0" smtClean="0"/>
              <a:t>mérgezés</a:t>
            </a:r>
          </a:p>
          <a:p>
            <a:pPr lvl="1"/>
            <a:r>
              <a:rPr lang="hu-HU" b="1" dirty="0"/>
              <a:t>az egészségügyi ellátás </a:t>
            </a:r>
            <a:r>
              <a:rPr lang="hu-HU" b="1" dirty="0" smtClean="0"/>
              <a:t>mellőzése /védőoltások</a:t>
            </a:r>
          </a:p>
          <a:p>
            <a:pPr lvl="1"/>
            <a:endParaRPr lang="hu-HU" b="1" dirty="0" smtClean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304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A gyermekbántalmazás és elhanyagolás </a:t>
            </a:r>
            <a:r>
              <a:rPr lang="hu-HU" b="1" u="sng" dirty="0" smtClean="0">
                <a:solidFill>
                  <a:srgbClr val="FF0000"/>
                </a:solidFill>
              </a:rPr>
              <a:t>következményei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hu-HU" b="1" dirty="0"/>
              <a:t>p</a:t>
            </a:r>
            <a:r>
              <a:rPr lang="hu-HU" b="1" dirty="0" smtClean="0"/>
              <a:t>oszttraumás </a:t>
            </a:r>
            <a:r>
              <a:rPr lang="hu-HU" b="1" dirty="0"/>
              <a:t>stressz </a:t>
            </a:r>
            <a:r>
              <a:rPr lang="hu-HU" b="1" dirty="0" smtClean="0"/>
              <a:t>szindróma</a:t>
            </a:r>
          </a:p>
          <a:p>
            <a:r>
              <a:rPr lang="hu-HU" b="1" dirty="0"/>
              <a:t>önérté­kelési </a:t>
            </a:r>
            <a:r>
              <a:rPr lang="hu-HU" b="1" dirty="0" smtClean="0"/>
              <a:t>zavar</a:t>
            </a:r>
          </a:p>
          <a:p>
            <a:r>
              <a:rPr lang="hu-HU" b="1" dirty="0"/>
              <a:t>elégtelen problémamegoldó </a:t>
            </a:r>
            <a:r>
              <a:rPr lang="hu-HU" b="1" dirty="0" smtClean="0"/>
              <a:t>képesség</a:t>
            </a:r>
          </a:p>
          <a:p>
            <a:r>
              <a:rPr lang="hu-HU" b="1" dirty="0"/>
              <a:t>személyiségzavar </a:t>
            </a:r>
            <a:endParaRPr lang="hu-HU" b="1" dirty="0" smtClean="0"/>
          </a:p>
          <a:p>
            <a:r>
              <a:rPr lang="hu-HU" b="1" dirty="0" smtClean="0"/>
              <a:t>felnőttként </a:t>
            </a:r>
            <a:r>
              <a:rPr lang="hu-HU" b="1" dirty="0"/>
              <a:t>ő maga is bántalmazóvá válik</a:t>
            </a:r>
            <a:r>
              <a:rPr lang="hu-HU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511671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Mit </a:t>
            </a:r>
            <a:r>
              <a:rPr lang="hu-HU" b="1" u="sng" dirty="0" smtClean="0">
                <a:solidFill>
                  <a:srgbClr val="FF0000"/>
                </a:solidFill>
              </a:rPr>
              <a:t>lehet tenni a </a:t>
            </a:r>
            <a:r>
              <a:rPr lang="hu-HU" b="1" u="sng" dirty="0">
                <a:solidFill>
                  <a:srgbClr val="FF0000"/>
                </a:solidFill>
              </a:rPr>
              <a:t>bántalmazás és elhanyagolás </a:t>
            </a:r>
            <a:r>
              <a:rPr lang="hu-HU" b="1" u="sng" dirty="0" smtClean="0">
                <a:solidFill>
                  <a:srgbClr val="FF0000"/>
                </a:solidFill>
              </a:rPr>
              <a:t>esetében</a:t>
            </a:r>
            <a:r>
              <a:rPr lang="hu-HU" b="1" u="sng" dirty="0">
                <a:solidFill>
                  <a:srgbClr val="FF0000"/>
                </a:solidFill>
              </a:rPr>
              <a:t>?</a:t>
            </a:r>
            <a:r>
              <a:rPr lang="hu-HU" u="sng" dirty="0">
                <a:solidFill>
                  <a:srgbClr val="FF0000"/>
                </a:solidFill>
              </a:rPr>
              <a:t/>
            </a:r>
            <a:br>
              <a:rPr lang="hu-HU" u="sng" dirty="0">
                <a:solidFill>
                  <a:srgbClr val="FF0000"/>
                </a:solidFill>
              </a:rPr>
            </a:br>
            <a:endParaRPr lang="hu-HU" u="sng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hu-HU" b="1" dirty="0"/>
              <a:t>veszélyeztetettség esetén az észlelő köte­les jelzéssel élni a gyermekjóléti szolgálat felé</a:t>
            </a:r>
            <a:r>
              <a:rPr lang="hu-HU" dirty="0" smtClean="0"/>
              <a:t>.</a:t>
            </a:r>
          </a:p>
          <a:p>
            <a:r>
              <a:rPr lang="hu-HU" b="1" dirty="0"/>
              <a:t>Hatósági eljárást kell kezdeményezni a gyermek bántalmazása vagy súlyos elhanyagolása esetén</a:t>
            </a:r>
            <a:r>
              <a:rPr lang="hu-H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51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" y="0"/>
            <a:ext cx="10037078" cy="66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Autofit/>
          </a:bodyPr>
          <a:lstStyle/>
          <a:p>
            <a:r>
              <a:rPr lang="hu-HU" sz="8800" b="1" dirty="0" smtClean="0">
                <a:solidFill>
                  <a:srgbClr val="FF0000"/>
                </a:solidFill>
              </a:rPr>
              <a:t>VIGYÁZZATOK MAGATOKRA!</a:t>
            </a:r>
            <a:endParaRPr lang="hu-HU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wy\AppData\Local\Microsoft\Windows\Temporary Internet Files\Content.IE5\KQPC7N2Q\MP90041409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" y="0"/>
            <a:ext cx="45742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hu-HU" dirty="0"/>
              <a:t>"Az otthon </a:t>
            </a:r>
            <a:r>
              <a:rPr lang="hu-HU" i="1" dirty="0"/>
              <a:t>hidege</a:t>
            </a:r>
            <a:r>
              <a:rPr lang="hu-HU" dirty="0"/>
              <a:t>"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1055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/>
              <a:t>"Aki különbséget tud tenni</a:t>
            </a:r>
          </a:p>
          <a:p>
            <a:pPr marL="0" indent="0" algn="ctr">
              <a:buNone/>
            </a:pPr>
            <a:r>
              <a:rPr lang="hu-HU" dirty="0"/>
              <a:t>arcul-legyintés és ökölcsapás között,</a:t>
            </a:r>
          </a:p>
          <a:p>
            <a:pPr marL="0" indent="0" algn="ctr">
              <a:buNone/>
            </a:pPr>
            <a:r>
              <a:rPr lang="hu-HU" dirty="0"/>
              <a:t>az már tudja,</a:t>
            </a:r>
          </a:p>
          <a:p>
            <a:pPr marL="0" indent="0" algn="ctr">
              <a:buNone/>
            </a:pPr>
            <a:r>
              <a:rPr lang="hu-HU" dirty="0"/>
              <a:t>mi a gyermekek elleni erőszak."</a:t>
            </a:r>
          </a:p>
          <a:p>
            <a:pPr marL="0" indent="0" algn="r">
              <a:buNone/>
            </a:pPr>
            <a:r>
              <a:rPr lang="hu-HU" dirty="0"/>
              <a:t>Henry </a:t>
            </a:r>
            <a:r>
              <a:rPr lang="hu-HU" dirty="0" err="1"/>
              <a:t>Kempe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89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CSALÁD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közhiedelemmel ellentétben a </a:t>
            </a:r>
            <a:r>
              <a:rPr lang="hu-HU" dirty="0" smtClean="0"/>
              <a:t>család</a:t>
            </a:r>
            <a:endParaRPr lang="hu-HU" dirty="0"/>
          </a:p>
          <a:p>
            <a:pPr lvl="1"/>
            <a:r>
              <a:rPr lang="hu-HU" dirty="0" smtClean="0"/>
              <a:t>nemcsak szerető és </a:t>
            </a:r>
            <a:r>
              <a:rPr lang="hu-HU" dirty="0"/>
              <a:t>védelmet adó közösség, </a:t>
            </a:r>
          </a:p>
          <a:p>
            <a:pPr lvl="1"/>
            <a:r>
              <a:rPr lang="hu-HU" dirty="0" smtClean="0"/>
              <a:t>hanem a legbrutálisabb fizikai erőszak </a:t>
            </a:r>
            <a:r>
              <a:rPr lang="hu-HU" dirty="0"/>
              <a:t>színtere is.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522952"/>
            <a:ext cx="3168352" cy="223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0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/>
              <a:t>- a testi sértést, a </a:t>
            </a:r>
            <a:r>
              <a:rPr lang="hu-HU" i="1" dirty="0"/>
              <a:t>fizikai bántalmazás</a:t>
            </a:r>
            <a:r>
              <a:rPr lang="hu-HU" dirty="0"/>
              <a:t>t,</a:t>
            </a:r>
          </a:p>
          <a:p>
            <a:r>
              <a:rPr lang="hu-HU" dirty="0"/>
              <a:t>- a </a:t>
            </a:r>
            <a:r>
              <a:rPr lang="hu-HU" i="1" dirty="0"/>
              <a:t>szexuális visszaélés</a:t>
            </a:r>
            <a:r>
              <a:rPr lang="hu-HU" dirty="0"/>
              <a:t>t, erőszakot,és</a:t>
            </a:r>
          </a:p>
          <a:p>
            <a:r>
              <a:rPr lang="hu-HU"/>
              <a:t>- a nevelés, </a:t>
            </a:r>
            <a:r>
              <a:rPr lang="hu-HU" i="1"/>
              <a:t>gondozás elhanyagolás</a:t>
            </a:r>
            <a:r>
              <a:rPr lang="hu-HU"/>
              <a:t>át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ERŐSZAK MEGNYILVÁNULÁSAI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Mit tekintünk a családon belüli erőszaknak?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293096"/>
            <a:ext cx="2381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77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 smtClean="0">
                <a:solidFill>
                  <a:srgbClr val="FF0000"/>
                </a:solidFill>
              </a:rPr>
              <a:t>A CSALÁDI VISZONYOK HOMÁLYA</a:t>
            </a:r>
            <a:endParaRPr lang="hu-HU" b="1" u="sng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családi autonómia viszonylagos zártságot teremt</a:t>
            </a:r>
          </a:p>
          <a:p>
            <a:pPr lvl="1"/>
            <a:r>
              <a:rPr lang="hu-HU" dirty="0" smtClean="0"/>
              <a:t>Rejtve maradnak az esetek</a:t>
            </a:r>
          </a:p>
          <a:p>
            <a:pPr lvl="1"/>
            <a:r>
              <a:rPr lang="hu-HU" dirty="0" smtClean="0"/>
              <a:t>Szocializációs folyamatok miatt természetesnek tekintődnek a kialakult viszonyok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293096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1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2011-ben 7300 gyermek családon belüli </a:t>
            </a:r>
            <a:r>
              <a:rPr lang="hu-HU" b="1" u="sng" dirty="0" smtClean="0">
                <a:solidFill>
                  <a:srgbClr val="FF0000"/>
                </a:solidFill>
              </a:rPr>
              <a:t>bántalmazására derült fény.</a:t>
            </a:r>
            <a:r>
              <a:rPr lang="hu-HU" b="1" u="sng" dirty="0">
                <a:solidFill>
                  <a:srgbClr val="FF0000"/>
                </a:solidFill>
              </a:rPr>
              <a:t/>
            </a:r>
            <a:br>
              <a:rPr lang="hu-HU" b="1" u="sng" dirty="0">
                <a:solidFill>
                  <a:srgbClr val="FF0000"/>
                </a:solidFill>
              </a:rPr>
            </a:br>
            <a:endParaRPr lang="hu-HU" b="1" u="sng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hu-HU" b="1" dirty="0"/>
              <a:t>A legtöbb</a:t>
            </a:r>
            <a:r>
              <a:rPr lang="hu-HU" dirty="0"/>
              <a:t> felfedezett és </a:t>
            </a:r>
            <a:r>
              <a:rPr lang="hu-HU" b="1" dirty="0"/>
              <a:t>regisztrált gyer­mekbántalmazás </a:t>
            </a:r>
            <a:r>
              <a:rPr lang="hu-HU" dirty="0"/>
              <a:t>eset a </a:t>
            </a:r>
            <a:r>
              <a:rPr lang="hu-HU" b="1" dirty="0" smtClean="0"/>
              <a:t>fizikális bántalmazás</a:t>
            </a:r>
          </a:p>
          <a:p>
            <a:r>
              <a:rPr lang="hu-HU" b="1" dirty="0"/>
              <a:t>Szexuális</a:t>
            </a:r>
            <a:r>
              <a:rPr lang="hu-HU" dirty="0"/>
              <a:t> </a:t>
            </a:r>
            <a:r>
              <a:rPr lang="hu-HU" b="1" dirty="0"/>
              <a:t>bántalmazásra</a:t>
            </a:r>
            <a:r>
              <a:rPr lang="hu-HU" dirty="0"/>
              <a:t> ennél ritkábban derül </a:t>
            </a:r>
            <a:r>
              <a:rPr lang="hu-HU" dirty="0" smtClean="0"/>
              <a:t>fény</a:t>
            </a:r>
          </a:p>
          <a:p>
            <a:r>
              <a:rPr lang="hu-HU" b="1" dirty="0"/>
              <a:t>Az érzelmi bántalmazás</a:t>
            </a:r>
            <a:r>
              <a:rPr lang="hu-HU" dirty="0"/>
              <a:t> még ennél is ritkáb­ban kerül felszínre,</a:t>
            </a:r>
          </a:p>
        </p:txBody>
      </p:sp>
    </p:spTree>
    <p:extLst>
      <p:ext uri="{BB962C8B-B14F-4D97-AF65-F5344CB8AC3E}">
        <p14:creationId xmlns:p14="http://schemas.microsoft.com/office/powerpoint/2010/main" val="67444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Fizikai bántalmazás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gyermek testi sérülést, károsodást, fájdalmat szen­ved el.</a:t>
            </a:r>
          </a:p>
          <a:p>
            <a:pPr lvl="1"/>
            <a:r>
              <a:rPr lang="hu-HU" b="1" dirty="0" err="1" smtClean="0"/>
              <a:t>lágyrészsérüléseket</a:t>
            </a:r>
            <a:r>
              <a:rPr lang="hu-HU" b="1" dirty="0"/>
              <a:t>, </a:t>
            </a:r>
            <a:r>
              <a:rPr lang="hu-HU" b="1" dirty="0" err="1"/>
              <a:t>haematomákat</a:t>
            </a:r>
            <a:r>
              <a:rPr lang="hu-HU" b="1" dirty="0"/>
              <a:t>, csonttöréseket</a:t>
            </a:r>
            <a:r>
              <a:rPr lang="hu-HU" dirty="0"/>
              <a:t> </a:t>
            </a:r>
            <a:endParaRPr lang="hu-HU" dirty="0" smtClean="0"/>
          </a:p>
          <a:p>
            <a:pPr lvl="1"/>
            <a:r>
              <a:rPr lang="hu-HU" b="1" dirty="0"/>
              <a:t>égési </a:t>
            </a:r>
            <a:r>
              <a:rPr lang="hu-HU" b="1" dirty="0" smtClean="0"/>
              <a:t>sérüléseket találunk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612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Szexuális bántalmazás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szexuális </a:t>
            </a:r>
            <a:r>
              <a:rPr lang="hu-HU" b="1" dirty="0" smtClean="0"/>
              <a:t>aktusra kényszerítés</a:t>
            </a:r>
          </a:p>
          <a:p>
            <a:r>
              <a:rPr lang="hu-HU" b="1" dirty="0"/>
              <a:t>a</a:t>
            </a:r>
            <a:r>
              <a:rPr lang="hu-HU" b="1" dirty="0" smtClean="0"/>
              <a:t>ktusra irányuló </a:t>
            </a:r>
            <a:r>
              <a:rPr lang="hu-HU" b="1" dirty="0"/>
              <a:t>csábító tevékenység</a:t>
            </a:r>
            <a:r>
              <a:rPr lang="hu-HU" b="1" dirty="0" smtClean="0"/>
              <a:t> </a:t>
            </a:r>
          </a:p>
          <a:p>
            <a:r>
              <a:rPr lang="hu-HU" b="1" dirty="0" smtClean="0"/>
              <a:t> magamutogatás</a:t>
            </a:r>
          </a:p>
          <a:p>
            <a:r>
              <a:rPr lang="hu-HU" b="1" dirty="0"/>
              <a:t>szexuális tevékenység a gyermek </a:t>
            </a:r>
            <a:r>
              <a:rPr lang="hu-HU" b="1" dirty="0" smtClean="0"/>
              <a:t>előtt</a:t>
            </a:r>
          </a:p>
          <a:p>
            <a:r>
              <a:rPr lang="hu-HU" b="1" dirty="0" smtClean="0"/>
              <a:t> </a:t>
            </a:r>
            <a:r>
              <a:rPr lang="hu-HU" b="1" dirty="0" err="1" smtClean="0"/>
              <a:t>pornófilmnézés</a:t>
            </a:r>
            <a:r>
              <a:rPr lang="hu-HU" b="1" dirty="0" smtClean="0"/>
              <a:t>, pornóújságok </a:t>
            </a:r>
            <a:r>
              <a:rPr lang="hu-HU" b="1" dirty="0"/>
              <a:t>nézegetése a gyermekkel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745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u="sng" dirty="0">
                <a:solidFill>
                  <a:srgbClr val="FF0000"/>
                </a:solidFill>
              </a:rPr>
              <a:t>Érzelmi bántalmazás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megszégyenítés, állandó kritizálás</a:t>
            </a:r>
            <a:r>
              <a:rPr lang="hu-HU" b="1" dirty="0" smtClean="0"/>
              <a:t>,</a:t>
            </a:r>
          </a:p>
          <a:p>
            <a:r>
              <a:rPr lang="hu-HU" b="1" dirty="0"/>
              <a:t>büntetéssel való </a:t>
            </a:r>
            <a:r>
              <a:rPr lang="hu-HU" b="1" dirty="0" smtClean="0"/>
              <a:t>fenye­getés</a:t>
            </a:r>
          </a:p>
          <a:p>
            <a:r>
              <a:rPr lang="hu-HU" b="1" dirty="0"/>
              <a:t>kapcsolatoktól való megfosztás </a:t>
            </a:r>
            <a:endParaRPr lang="hu-HU" b="1" dirty="0" smtClean="0"/>
          </a:p>
          <a:p>
            <a:r>
              <a:rPr lang="hu-HU" b="1" dirty="0" smtClean="0"/>
              <a:t> </a:t>
            </a:r>
            <a:r>
              <a:rPr lang="hu-HU" b="1" dirty="0"/>
              <a:t>bezárás mint </a:t>
            </a:r>
            <a:r>
              <a:rPr lang="hu-HU" b="1" dirty="0" smtClean="0"/>
              <a:t>büntetés</a:t>
            </a:r>
          </a:p>
          <a:p>
            <a:r>
              <a:rPr lang="hu-HU" b="1" dirty="0"/>
              <a:t>k</a:t>
            </a:r>
            <a:r>
              <a:rPr lang="hu-HU" b="1" dirty="0" smtClean="0"/>
              <a:t>ülönélő szülővel való kapcsolattartás </a:t>
            </a:r>
            <a:r>
              <a:rPr lang="hu-HU" b="1" dirty="0"/>
              <a:t>megakadályozása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688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277</Words>
  <Application>Microsoft Office PowerPoint</Application>
  <PresentationFormat>Diavetítés a képernyőre (4:3 oldalarány)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A védtelen gyermek. </vt:lpstr>
      <vt:lpstr>"Az otthon hidege"</vt:lpstr>
      <vt:lpstr>A CSALÁD</vt:lpstr>
      <vt:lpstr>AZ ERŐSZAK MEGNYILVÁNULÁSAI</vt:lpstr>
      <vt:lpstr>A CSALÁDI VISZONYOK HOMÁLYA</vt:lpstr>
      <vt:lpstr>2011-ben 7300 gyermek családon belüli bántalmazására derült fény. </vt:lpstr>
      <vt:lpstr>Fizikai bántalmazás </vt:lpstr>
      <vt:lpstr>Szexuális bántalmazás </vt:lpstr>
      <vt:lpstr>Érzelmi bántalmazás </vt:lpstr>
      <vt:lpstr>Elhanyagolás</vt:lpstr>
      <vt:lpstr>Elhanyagolás</vt:lpstr>
      <vt:lpstr>A gyermekbántalmazás és elhanyagolás következményei </vt:lpstr>
      <vt:lpstr>Mit lehet tenni a bántalmazás és elhanyagolás esetében? </vt:lpstr>
      <vt:lpstr>VIGYÁZZATOK MAGATOKRA!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védtelen gyermek.</dc:title>
  <dc:creator>ewy</dc:creator>
  <cp:lastModifiedBy>Báry István</cp:lastModifiedBy>
  <cp:revision>14</cp:revision>
  <dcterms:created xsi:type="dcterms:W3CDTF">2014-11-16T10:02:48Z</dcterms:created>
  <dcterms:modified xsi:type="dcterms:W3CDTF">2014-12-03T07:35:02Z</dcterms:modified>
</cp:coreProperties>
</file>