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58" r:id="rId4"/>
    <p:sldId id="273" r:id="rId5"/>
    <p:sldId id="259" r:id="rId6"/>
    <p:sldId id="26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20DB1-352E-4703-A314-BD9F311972DB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25A62-90D4-47B8-8C8C-27FA4EC2F05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83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23EF-2164-439B-92D7-2BB17ED3E74E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32FE-F256-47EA-8F5B-4F9BDEF86E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23EF-2164-439B-92D7-2BB17ED3E74E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32FE-F256-47EA-8F5B-4F9BDEF86E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23EF-2164-439B-92D7-2BB17ED3E74E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32FE-F256-47EA-8F5B-4F9BDEF86E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23EF-2164-439B-92D7-2BB17ED3E74E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32FE-F256-47EA-8F5B-4F9BDEF86E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23EF-2164-439B-92D7-2BB17ED3E74E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32FE-F256-47EA-8F5B-4F9BDEF86E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23EF-2164-439B-92D7-2BB17ED3E74E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32FE-F256-47EA-8F5B-4F9BDEF86E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23EF-2164-439B-92D7-2BB17ED3E74E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32FE-F256-47EA-8F5B-4F9BDEF86E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23EF-2164-439B-92D7-2BB17ED3E74E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32FE-F256-47EA-8F5B-4F9BDEF86E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23EF-2164-439B-92D7-2BB17ED3E74E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32FE-F256-47EA-8F5B-4F9BDEF86E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23EF-2164-439B-92D7-2BB17ED3E74E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32FE-F256-47EA-8F5B-4F9BDEF86E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23EF-2164-439B-92D7-2BB17ED3E74E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32FE-F256-47EA-8F5B-4F9BDEF86E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323EF-2164-439B-92D7-2BB17ED3E74E}" type="datetimeFigureOut">
              <a:rPr lang="hu-HU" smtClean="0"/>
              <a:pPr/>
              <a:t>2014.12.16.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32FE-F256-47EA-8F5B-4F9BDEF86E0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772400" cy="1470025"/>
          </a:xfr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u-HU" sz="4800" dirty="0" smtClean="0"/>
              <a:t>A határon túli magyarok</a:t>
            </a:r>
            <a:endParaRPr lang="hu-HU" sz="4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r>
              <a:rPr lang="hu-HU" dirty="0" smtClean="0"/>
              <a:t>2014.12.10.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Magyarok Szlovákiában</a:t>
            </a:r>
            <a:endParaRPr lang="hu-HU" dirty="0"/>
          </a:p>
        </p:txBody>
      </p:sp>
      <p:pic>
        <p:nvPicPr>
          <p:cNvPr id="24580" name="Picture 4" descr="http://erdely.ma/ujkepek/594/nagy/szlovakiai_magyarok_1388989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48872" cy="4856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Magyarok Szlovéniában</a:t>
            </a:r>
            <a:endParaRPr lang="hu-HU" dirty="0"/>
          </a:p>
        </p:txBody>
      </p:sp>
      <p:pic>
        <p:nvPicPr>
          <p:cNvPr id="25602" name="Picture 2" descr="http://www.mfa.gov.hu/NR/rdonlyres/1F4B23AE-FA74-4719-B13A-83FDE937F539/0/szloveniaterk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429500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Pozsony</a:t>
            </a:r>
            <a:endParaRPr lang="hu-HU" dirty="0"/>
          </a:p>
        </p:txBody>
      </p:sp>
      <p:sp>
        <p:nvSpPr>
          <p:cNvPr id="26626" name="AutoShape 2" descr="data:image/jpeg;base64,/9j/4AAQSkZJRgABAQAAAQABAAD/2wCEAAkGBxQQEhUUEhQUFBQUFRUUFBUUFBcUFBQUFBUWFxQUFRUYHCggGBonGxQWITEhJSkrLi4uGB8zODMtNygtLisBCgoKDg0OGxAQGywkHyQsNCwsLywuLCwsLCwsLCwsLywsLCwsLCwsLCwsLCwsLCwsLCwsLCwsLCwsLCwsLCwsLP/AABEIALkBEAMBIgACEQEDEQH/xAAbAAABBQEBAAAAAAAAAAAAAAADAAECBAUGB//EAEEQAAIBAwIDBgMGAwUHBQAAAAECEQADEiExBAVBBhMiUWFxMoGRI0KhscHwFFLRM2KC4fEVFkNTcpKiBzRzssL/xAAaAQADAQEBAQAAAAAAAAAAAAAAAQIDBAUG/8QALhEAAgICAAYBAQgCAwAAAAAAAAECEQMSBBMhMUFRYRQFIkJScZGh8MHxIzKB/9oADAMBAAIRAxEAPwChFICiRSivuz4GyIFSAqQFSC0gsiBTxU4p4pWKyIFPFSipAUhWRAp4qYFSC0rEDinAogFSC0rAGFp8aLjT40rEDC1KnipQKVgQmmmiH2pUWBHHzqM1MimxoAjNNNTxpY07AhTUTGmiiwIU1EimiiwB0qIVpsadjBGmopWmxosAdNRMaWNOwB0qnjSC0WADGljRStOFp2OwQWpBaIEqQSlYrBhakFogWpBaVgQVKfCiBacLU2IGFqWFEAqQWlYAwtPFTxpwtKwIRSxowSlhSsYILTxRcKWFLYAWNLCjYUsKNgA40saPjTY0bABxpsaPjTY0bABxpY0bGmxp7ABxpsaPjTY0bABxpsaNjSxo2EAxpitHK02NPYABFNFHK02NOwARTgUXCkFp2ALGljRcacLRYAgtSC0UJUgtTsALCpBaLjThKWwwYWnC0ULUgtTsFAgtSCUQLUglS5DoD3dOEo4SnFuluOgWNLGrASkEqdx6gMaWFWe7p8KW49SthSwqzhSKUtw1K2FPhVju6fCjcNSrhSwqzhTYU9g1K2FNjVrColKNhalfGmxqwUpilPYKAY02NHwpsKewqAEUxWjBfzP4GmxpqVqwcadMDhTFaMVpsaewqA40gtGxpBaewUBwpwtHxHrUltiluPUCFpwtGFr1qQt1LkPUCFqQSji3UhbqXMeoAJUwlWEsTRBw58qh5EWsbKuFSCVbHDnyp+5ioeRFLEzI5ze7m0Lmo+0RQO7ZsiTqAV28IfprsNTV7EedCPM7F23byYALef8AtPszkli9tkOjFRsYOkTpWjxvM+F4douNaVg2oiSCHHxwJGh3b8RXlZOMnCclH2fQ4fs/DkxQc76LxS79fRUswxABEkx5jp+An8DXPDtCtm/csviftroDLcEKEbEBgxkE4z/irb4vtnZsvgQ5ACGYABZO7JUBiW2AIPqPLI8FzPmAucTeIjB7jupgGQ7kj23+WtLHxGScrkaT4Th4R1iul9evo7e1zW220/IqdvY1O5xf2lpVBhywbQaALPVp3K9D1rzi5eSDKq0DyHv+/wA6s8g53bsXlJtmJ1CQo1kTGgPxbada158m1cv4MJcJhUW4Rd17v/B6b3dLu65znXb61ZYLaQXNpYkoNRsARPzMfrVa1/6ga+KypH90lWGokQQQSPlrXRz0ed9FOro63u6Rt1R5H2os8U4trkjn4Q4EMYkqpBOvp6V0J4ZqrnIh8NJd0ZfdU3dGtFrDetCNs+tUslmbxUU+5NMbJq0bdMbdVuToVe5qJt1ZKU2FNSJ0KuFN3dWu7pjbJ0Vcj0WQJ+ZolkpNjji2ko+zG5Te71GaCPGwgkHyJ2A6mrpShcvtOuIdAgZXgK6XBklw5ksjHrcA/wAPpV426nBluBpxWFxysqFKbCrRt02Fb7nNoVClOEqwUpC3T2FoVgrD4kPunjHppAafQA+9TtAN8JBjeCJB8iOh9DUE7U8GxH2yCfP9fKpP2h4FvivIcSACFcsuRiUIWfmNq5ee/B6H0d901/f75Ci3R+D4ZrsYKSDqGg4H2eMT7AzXE857TtclLTlFAEAOZylde+8LEatvO31bkva9+Hti05F0SoTG4tsIrTOqrkxkRrtHyrHJxcvCOjF9nQv77/Y9BfgQqyWeFIDQkDVcgA/ijoJxO+3WsTiuJewWLgwB4R3lpt5KE4qNCOkz7VR5j2jtsGC3BxLKgbIW/gzjTO5dlyNtIMwPbk+fsCR3RLgFDmFVQSFDE4oqwBpqZOm50rk5876s9D6bClUYo9D5ZzIXyyoCMVDElfCdElQ20y/4Gic2N3uyLTJbf+Z+gG5AE615HdsXBoC0vKkaqGBIJDEbjQGDpVsG8TJuEtkJJLbDTRpBMgAaRt7Gn9RP2ZLhcXo9U4V3NtSzSYEss4tG5EgaR1gVkc87UfwykYFnYKEMtjJJDSwA8UYkDT4q5LhOPvWrhYkvgjWrSziFUsCFZgCYAy8yYHyrct5jdsZAMpVmP2QXLVtNTM667nyrJ5H7N+Xj/Kv2K/FcWz3cmVCfiVPEy2mksGhm1WScp/m2kCic04ZAO7S6jOseJS5AC6AAsPh0MGNRtQb6KF3EsukiMWyPUGJ0Oo89jVlULIDkJMjZQf5d13iTAPtA6ZOVmikQXh3uq/e3uGDBS4yaLh+BNwmoAVABP3ToTNaXZPsoeII7xk7tQrAZgG4CZUEfGo89ASI+HWVyoWrVspfsW7+UEEE2mCCQFDAD1M76netvlfOuB4RXe3Zu2sisoHN1XM6BCWmdSdqe3gpSV2cdz7h7a3mCmPHctkKqsPCWkrBkLCnSOvpFFscitsQX4sWGPhx7hmK5EiZy0Hr0rU4u7wl5rzMtxLjM7LcAylXyh2V2hTttHxCZgzHi+aWWxi1bXYZspe4zbM8MSraiYjQ1VrshOXksj/03W6f/AHyseuFpSek6C5+5rI5z2ZHB2ldb5uAnEqbeDIIzBYZEqYI8JAImDrVniefXnCqXOCkGEC20BEhfCoGgy2jqPQ1UHFMkwPDBMxBLsZnQ9Z+XzoUq6kuVqkYtlcWyDSFGQgktkY9P3Fdbe7dcUUUOwGJjJQVJhWQknbUP9RIjYYbO7NMaGZJ1BnQjXSI9OvWh3bWRRYAUnxbQo0nca+2v6VW5Lin3NvjO3HEO6tbdlxiQCCCcQHLKdDO406zp0v8AL+3F063WXQAQFEsTMEAagyBPvT8h7K8MBcRiGB8YuNeAxVQ0ghDqSCpJgQV9TBOP5XwCkW1dSTEsjyB8P3nkbHp1BFUsyryN8PG7aQ/C9tbjG3KrDMFJHwk5jMDTSFPnv6V2FjiGa4EKmCrHKCIKkabayDPy9a5HjextuwwAZhtoXQSGiIIUg77aSSQCIrT4zk9pDZUPeLWGN6y6v/aEsXxZhaIGsgqQBqwJ2p86murE+FU4tUkdQbVC08R2CnEkiBMDqdPvCg224oghrRUnSQFGP/TkxE/9QPWsDnHZq/PeWAHuuwzNy5w2ispGS/DjqFGmvl1rp53yjgXB9eqZ0dxlVciyhRrM/l51Z4NIdTGmv5GsDlnB8ztrjdFm7EqMr9pWAUEsGIVsiAR9NZ3rU5fY4sKe9awxItkYuq4G6cbeo+IMdBoJ/CplmTi1ZUODcZp15K92+E7gOwJI4gSgJUkujdBpoOsaiifxCev0o/Ecpv3WWWsyM1ALtusZDRDtjQ05LcC5F7UYC5I70+BtiBgT8t/SuaOecFUaPRlwfD5JbTbv4/0DN4etTRZEgb0cdn31VmEh1U4rdIBYAr92IhhLDQddqp8w5GtpC1y+tkMTaQtaZgr+IBipIyWRPlEnY10Y+Jf42cfEcBi6LEn8ttErwxEkbkD6kD9adU19P3P6fWuB4ouXY2L4JhQ3hhWZBHeBIISd4jQnervBcdcC/b8YEYMIUrkDhiwbKQFGhEQQfIk69PMdX4OP6NPon1PPXVOoI8tRr7aVN7Sb4/QpO4Gx96duVX0cEWOIPkRZuyD8l1PWmvcsvwWazewC5ZGzcxGgE5ER7z5eWtedz5el+x6/KQItaBjxA+4P/wBTRLltDGrCBiNDMhnJH/kP3tLguz95wtzubrjUwtm4yz0kqD7xv0jetHmHLbhGA4W8hAjJeGuquUZEyFk6ZGIMD50+bLykGiXZsy1w6O/l976HWpC2p0F1vUAdPURVvg+R3SpyscUreHu/sbgAjLvA2QA1OMeWta3Juxts27p4i7etXMWxVbNzET8Juym3hb4TGm+0t5n5ihcv5ZghCNrx/fyqYDj/AIw+v+lG5Z2cuXgzhgWX7oV1adds1UbbfSrN/s9xJAmy+UfD4QF6D70SSD0+dLnL8q/kOW/ZWyvH/iKd+mvrrNQKvB+DXyIB+sGrfD8nuA90LTs4M3MSnxGGUQxB+GTPoQNzFnh+zfEi+Ge0WQfdF+0A2/xQx0ke+1HNg/wi5cvf8GXd7wx4RpoIM6STtHrUrV24oPhY7xtpM7SfWuju9nLpCMEtKWmQvECV1BEqxjYkaE7Dzis+7yLiZ8FoARoTf4fXYa5XCfP96UbYvyhpP2Zt3jGZQHVgIKsd+pOnrBqrbvAQCzwDIEN+caVvcP2e4wg/2SmYAPEcNMRuPERvp0oHNOXcXYTK5aRR8OZ4mwxLRPhVLvX20p/8T9hUvgoX3t4ArcLOdGRkKqoEjRy2vQ7Dc/PQ5NxfCrbcXmYXCmKYMIUwZJMyfaP61gDirxMSD6HuiPr8/Ouh4Pstxt0K3dWgrDLV+HGnQR3kz8oj6UOOP5CpfBRv3EBAQlgOpneNyYmdPX9aLZ4pWxIylFILdAddB1jUxP4Vu827DMgU22kGMmFtHKGJ+7dBgERIB6RMxWCvZ3jE1ThLjGdWNsg6D4tQQoMnY9DNRKC/Cyor2PZuETrrGIOgk5DafSfMQDU+BbvLkhpUatMg7EfCdh66/pUE7M8aT4uGukvidyhBEggx7joK0OH7McYjBRZvlbk655LbhmUFkI9z1MUtVrt5Hr1orfwp+7qJ8+moA99Yp7tnHfbFDB6EkkEyNPi09q6LlPZu6y/a8NxCaM/juW5WFnFV7uHmCIJBOuokVLn/AGWuvaH8Ol0t4ThduBLh0P2cBMGIjcOBpp5FUDgD5X2tJtm2Ut3CLYSWGBjJjMgwfjiY8ttJ2+V82sDViVlpJZgVYg4QpkQvh0UaCTGpNcXy7srxgBY2XFwhlVAPOI66CffWfKr9nstxhENYJxOkhSJL6EEmIiCT8t9yEtXZatHYf7z8KLrjMCLxJbubAU6ODDa9fPz2maFzPtDb4dkVhn4LLMVSwQMSzaECDrEayJO5iOZu9lLy3YAbE3IzItMAoJyYDIQNNBEmPSi8Z2MvtaY2xda4La4gQAcFIFiNdojQwPWqc2ZLHZ6Jy/tMl9O9VoXLiGIIGaotsshZVkj4T7x1rI5b26W6wRnKO38EqCZDHvgL5J6SrfQHyrm35NeFs2RaQp391mZC+fdLbt9zcAa7irkNcDQv3RoDrUeD7PXUZi6OVDIUy7pVCoxa1kO8ElWZhEgtodYACS/Qt/qdHzLt+LF5lUNc7u9fB+0hGUkhNgTC+x9KXI+1p4m26MzLcThUEhyc2RvE4O+eJE6fM1y3NOQ3mdmTh7nxlz9paVQSSWGIJgbQfID1qzyuxf4cr3ViyGFvuz/EPZZSHOrMAQNADJGpy0GpBev6CUn8nonGcSRdveIwvF8IN9AGS1IHprMetee897RfxK3LTICM75QlbhcMzMcRiSpJgbjSDr1PQ8bzDicnhbByuWWnLhyxxDA3XBSZXG1E6jodNOb7Tcp4m+IS0iEXeIANu9bsfZutrC44toMyYudJUE75URsckvP96mPwHClHuKRGJgHWRDMpG0A7CBpVbjOKsM32xuwAMTbZDP1B8q2ON5JeVndLTAu9xVKFFUwXNskKYwxAAygjbyLRPYu/cII+yzdM2IVgqNiHKgMSSAT4Tv5jrtKUljSizGMU59Ql8j216KJPv4qBfNsjUkbnRNz6+KuWbnd1mGu0b4j/APVQvc3uFSp/l9Pzms7QqZ11lkGzt0GxEDTaCKICmPxH3g/LSfSuO4Hn7oqqYJ1E+9X73OSBlpjr+RH6ijZBUkdNZw/5nQaYOBv5Z0e7hj8cDceF9wfR5Gw+nrXJcN2gOBJAkR03yJ/pV7he0Vq5bcN4WgwJ2KnTf3/Ck0vY+pt2QoQY3EXXcWbomZka3J9JqS//ADp87NzX63P61x3Ju0TKpDjI9J6Vp/7zoNSnTz2g/wCdZrsN2dFbIJM37ezCRbdSfUHIxvHTWD0p0sKSftbfXdXkfMN+lc1b7QqXLRKRp6aQR9TVrhefWTcxMj5xuf6Uf+hZvtwqQR3lvcD7wO0+dQ4TgUUALcsgAQAC5O+kljJ+YFZ13mdnY5a+o66UCzzewF+JzA30NJphZvXraqpOjwJxtmWYDoJEE6fnXn3PuYtxNwZKyKohbZLHGdySep0+QFdWnN7J++2kdKye1r2XVLiE94Y+ax1FXj6PqDYHsryNL7guy4rqUBl2gE/D/L4Y+Z+Xo9oTpMQAPhPUDqDtr+leM8HzBrThlMEHevSeC5/YdFLOoJUSJHz6+lXktvoOLrubF1S0gssCNiQTpJnqDrWPzHjxwzhMCwKyrJcRMQZEFSZmR+PmKNzDj7KKWzEzGnpNZP8AtbhXOTsC2LCSs6wYEn3/ABqYwfdg5rwa3C87tka98J8mQ7epuCrK82sg78QT7Wh+V723mqfCc14VdA6AHHdF09dfetC3zmy5jvLJ2YjBNI8NaaL8pPMfh/wI82sAExxB3PwWzMa9LtZ/H9oOHI+Diz692g10PS7W0otPP9gRiSZtrsAT5eQNUuZ8JZgSnC7gf2SD4tzMUtY+h7v2c7xHao3Gs2bb8UoFxCbaqnwjLJO8a4SoMiSANAZGunU2OXuyCMhIBKm9uSP5o36zB2rDucl4V1QK1lSGVicV0xY6K+4+taHComELcTw+HQzImJJ66z9KyyRb/wCpayKuof8A2NcjYwIgG6saRJgSBrNTucpvE9TuINwH0P3vX/Ws45gxkMslUgEjxyV6dZU1d/g2YT3gjU/EehIn6iseXk8pjWSPgIeV3oIhoG32w0EeXT69atWuRXHQZPqYlMyxE+YiPPX0rN/hbmsN5iMjoVWSPxrY4Hml2xaCJbtnGJMksx0+In3P1pKEvKZanHyW+T8lewDkLLzElgDMk5kAsQoMnzJ1qacJxClwE4bEszqRdcFmO0gL8Mr59etW+ScwuXs+8W0gUgbTOutSXjWl4NmA7KvhOmIOh89SPp66W106milHwc7f5BcSwXcnO2CYe5ae3jkzM092HG5GkGIHmK5h+0Ny2Vi4yjK2owiDGrgAjNjiVP8A3bb12vG82NzhXDC07uGXHHEYklT133PyriLnZsuRKDRrZAnQEwLnr8IAn3866IRWvU58k3ub/DcRduKyB3fKSdVHhJO8mJgKI9apJyu8w1S6v+O3PzIeP2KLw/LWsqzrCnX4SRIBmPXT8qr2m4gbFzEfernyJ35BSOfPZTxz66Rlt9RWZx3KWQkeLrj8Wse5qbdpWO0z7n+tU+J5m7mYOk9CflXsTjhceh5mPnqX3jIxXOT0ozqGEA9fz/0qGEmdfpREtSYHX0beT6V5/JbO9zQG3w/hbUaQfxjy9abhkhj5EfnWzZ5NdP3G164yNIPnP4UO9y106bRuI3g/rT5HyLmlHh7Qykzt+9anxFsE6Dy86uWOXu0gDZcvLy/r5US7yu4u86fvypPHFd2LdszbVqBt1n8T/Wi9348oGnv/AFrXscnYkamCrH00OnSq1nl5JOWgnqfSlUEFyAd5+c1CRrUXtgD1xn/y0o5t4iI1/wAp/SlvBeB035AqyjpT3XyA0aB9PyrX5TbtshLmD6CdJM9fat3gOAs3MlGsAHb9DS5qXZD0fs4q5wRCK2OjT+BI/SoJZJ6Dz+ldDxb2ka6p+6zhR5RlpApNw6AKR/dnyk7im8z8E6mCUkQRM9Z3+UVC3a6Yn6+9dBd5M4gxpp0j9PSq1zhiDJ0AkfP3qHkkxpUZlnhpJE6fsfrRbdohojfSfffWlMNv5/hSuXdiKNn2B9zU4Rrg0BbrOp21n8BQ+ZXHYRrqq9Z6n8dK0eT83tjvHKxiQFB1BDZidflT8fzC3chgo0x/DpE+n40k5FOJW7PckuB3Fw4qLTOMoMklYGoPnXScLyq2Bi4mVHmN5naOs1lcX2izjEBdMTqFkAR51t8ZxZe4phRIKQIgKJ2gnXWtcSe9VY9oJXJmLdFw8Q+5bvpjGIYFm6NI69Knzdrlm0bRxBuWUgknwy5LQTJ3n96V3H8TbzY4694rdB90iP1oXFvaIBbGcQq+KD8eR6eU1rKMjnjKL7MFwPFPc4YeBDcFx0B1M48MWYbSfh29qweTc8uFrhwU941ll0MCTgQpgaQq/jXd8Px9rIQVAFxn+KPitFOoHnQOA4fhwCEABKWVMHco5I261l1Xg3er8nHc/wC0Bt3LltUAi8VJ/ug7GfT9aucs7RJcDnuzK8PcvMIHxICYmes/hXS8fyvhrr5OoJa8zEg9TbIGo1qtwnJrFuzcVFI7zh3RtW+9vuIHl8qSd9x612LXMLCBrqlR4bnDINY/tmAPXSJrku1PHWrocW2Idb11FAy8RIQKZBruOMRGa4SR4n4Zjr/y3Ujp6VyfPOS2rYu3lY5ZXCBpu/l+VVjdCyq7/vs5DjuOY3rqgvC3HA1MaMRoKq3+c3BorOApmST5dDVWyTmxbdiT9Sa1eXcAtwsTIiAOldUMUssUkceTNDFcmVk5RbH83/c35E1P/Z9obiff/SpG4TTqRXuLFBdkeM82R95MVvg06KAPaPyqza4ZAZgT++lC7ynFyrUI+jGWSb8mzb48AAFR66DXbz0rNv2w5M/vyoQuU/eVCwQTtIfPyVVhrPDqv5b+39KnxKSIEUAXKkLlEsMH3QlmyRdplmy0KAd4igXuBV56aCCIEbz0pu9qQu1zvgMPo6F9oZ/ZynEcH4hviSVHyJ/Sasc14ZwZCwTpp+/Wumt4JbU9O8OW/wB5GUe+rCr14W2IJEkGdDH3h6185ng4ZHBeGfR4JKeNT9nEIGQMhgll2AO0Iddz1q32e5qbDEERpEEep0j510b8vS406CQAdT/c8jp865HmtkLxF0DYOQI9D/lWcXt0NGteoDnN7O6xHV3b6k9PnReF48aAidR777RQ/wCGLToddNfWp8FyzxrltkBvI8/0rWEdpKPszm6i5PwbVztMUIDJj11gae1ZXHcz7xIH82UfKNdPWtfi+U27kaRFCt8lQe3l+9q9B/ZuRS6Hnr7RwuPUwuDJZwI30G6/iK6ZeTyomB+Pn5g+lE4XgkttKrr66x7Vd76u/BwekfvdTz+I47ZrQz73LDIiYO+vkKLw/LI3M+ZMf0q0btN3nrW64aCd0c74vK1VgRwEdR9Iq91mq/eetLvatYYp3Rm8+Rqmy4bnt+/yoV+GEHX61X72l3lVy0Zqcl5LNtoHX6k7+9WOBvRcX/qH51m95SF6CCOhFRkxJxarwXjySU02/JrcdxRKrqdLzjX0FwVXHGMPvH+vv51mniS2h6OzfWRP41I3K4+BwReL7yPQ47iZrLUJdKNRuZXI+Ly6+vvVTiOKdwQzSp3Hr771UNykbldf02P0cf1OZ/iK45eJn0A9dz1+dX7ChRAqt3lOLlaRxqPYzyZJz7mTnT95VYvSzp7HToWu8pxcqrnTh6LFoWxcp+8qoHqWdOxaFoXKcXKqd5Ug9PYnQti5UhcqnnUg9FicA/FNmuPTIH6daMLtUu8qQes444Jt13NHOdRV9i6vERHprVFrIa4zncsT9d/lUs6Qas/psTltqjRcTmUdXJhVWKdt1PkZ6eRH60LOlnWnKhVUZczJdtlrvKfvKqZ0s61sx0LYuU/eVUzpZ0WLQtd5S7yq2dNnRYaFrvKbvKrd5TZ0WPQs95S7yq2dNlRYaFrvKbvKrZ02dFj0J8OYLa/en2mjd5VUNSzrPGtY0XkW0rLPeUxuVXzpsquydCznSFyq2dIPRYaGdlSyoOVINXPZ6GofOlnQcqWVOxahw9SzquGp8qNhaljOnyqvlThqexOhYDU+dVw1PlRsLUPlT50DKnyo2FoHD0+dV86fKnsLQPnT51Xzp8qNg0LHeUs6r50s6ewtCx3lP3lV86WdGwaFjvKXeVXzpZUbC0D95S7ygZUs6Nh6B+8pd5QMqbKjYNA/eUu8oGVLKjYNA3eU2dCyqOVGw9Q+dLOgZU2VLYNA+dINQM6cNRsPUo5UsqiKkKxOuh8qWVNSFAUSmnypqcUyaHyp8qalQKiWVPlTClQKh8qfKmpCmIllT5VGnoCh8qeaYUjQIRNPNNSoAeaU0jSoChZUsqakaAoeaU0qagKHmlNNTUBQ+VLKmpqAofKllTGmoHRImmyp6iaAHypw1QpxQF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6628" name="AutoShape 4" descr="data:image/jpeg;base64,/9j/4AAQSkZJRgABAQAAAQABAAD/2wCEAAkGBxQQEhUUEhQUFBQUFRUUFBUUFBcUFBQUFBUWFxQUFRUYHCggGBonGxQWITEhJSkrLi4uGB8zODMtNygtLisBCgoKDg0OGxAQGywkHyQsNCwsLywuLCwsLCwsLCwsLywsLCwsLCwsLCwsLCwsLCwsLCwsLCwsLCwsLCwsLCwsLP/AABEIALkBEAMBIgACEQEDEQH/xAAbAAABBQEBAAAAAAAAAAAAAAADAAECBAUGB//EAEEQAAIBAwIDBgMGAwUHBQAAAAECEQADEiExBAVBBhMiUWFxMoGRI0KhscHwFFLRM2KC4fEVFkNTcpKiBzRzssL/xAAaAQADAQEBAQAAAAAAAAAAAAAAAQIDBAUG/8QALhEAAgICAAYBAQgCAwAAAAAAAAECEQMSBBMhMUFRYRQFIkJScZGh8MHxIzKB/9oADAMBAAIRAxEAPwChFICiRSivuz4GyIFSAqQFSC0gsiBTxU4p4pWKyIFPFSipAUhWRAp4qYFSC0rEDinAogFSC0rAGFp8aLjT40rEDC1KnipQKVgQmmmiH2pUWBHHzqM1MimxoAjNNNTxpY07AhTUTGmiiwIU1EimiiwB0qIVpsadjBGmopWmxosAdNRMaWNOwB0qnjSC0WADGljRStOFp2OwQWpBaIEqQSlYrBhakFogWpBaVgQVKfCiBacLU2IGFqWFEAqQWlYAwtPFTxpwtKwIRSxowSlhSsYILTxRcKWFLYAWNLCjYUsKNgA40saPjTY0bABxpsaPjTY0bABxpY0bGmxp7ABxpsaPjTY0bABxpsaNjSxo2EAxpitHK02NPYABFNFHK02NOwARTgUXCkFp2ALGljRcacLRYAgtSC0UJUgtTsALCpBaLjThKWwwYWnC0ULUgtTsFAgtSCUQLUglS5DoD3dOEo4SnFuluOgWNLGrASkEqdx6gMaWFWe7p8KW49SthSwqzhSKUtw1K2FPhVju6fCjcNSrhSwqzhTYU9g1K2FNjVrColKNhalfGmxqwUpilPYKAY02NHwpsKewqAEUxWjBfzP4GmxpqVqwcadMDhTFaMVpsaewqA40gtGxpBaewUBwpwtHxHrUltiluPUCFpwtGFr1qQt1LkPUCFqQSji3UhbqXMeoAJUwlWEsTRBw58qh5EWsbKuFSCVbHDnyp+5ioeRFLEzI5ze7m0Lmo+0RQO7ZsiTqAV28IfprsNTV7EedCPM7F23byYALef8AtPszkli9tkOjFRsYOkTpWjxvM+F4douNaVg2oiSCHHxwJGh3b8RXlZOMnCclH2fQ4fs/DkxQc76LxS79fRUswxABEkx5jp+An8DXPDtCtm/csviftroDLcEKEbEBgxkE4z/irb4vtnZsvgQ5ACGYABZO7JUBiW2AIPqPLI8FzPmAucTeIjB7jupgGQ7kj23+WtLHxGScrkaT4Th4R1iul9evo7e1zW220/IqdvY1O5xf2lpVBhywbQaALPVp3K9D1rzi5eSDKq0DyHv+/wA6s8g53bsXlJtmJ1CQo1kTGgPxbada158m1cv4MJcJhUW4Rd17v/B6b3dLu65znXb61ZYLaQXNpYkoNRsARPzMfrVa1/6ga+KypH90lWGokQQQSPlrXRz0ed9FOro63u6Rt1R5H2os8U4trkjn4Q4EMYkqpBOvp6V0J4ZqrnIh8NJd0ZfdU3dGtFrDetCNs+tUslmbxUU+5NMbJq0bdMbdVuToVe5qJt1ZKU2FNSJ0KuFN3dWu7pjbJ0Vcj0WQJ+ZolkpNjji2ko+zG5Te71GaCPGwgkHyJ2A6mrpShcvtOuIdAgZXgK6XBklw5ksjHrcA/wAPpV426nBluBpxWFxysqFKbCrRt02Fb7nNoVClOEqwUpC3T2FoVgrD4kPunjHppAafQA+9TtAN8JBjeCJB8iOh9DUE7U8GxH2yCfP9fKpP2h4FvivIcSACFcsuRiUIWfmNq5ee/B6H0d901/f75Ci3R+D4ZrsYKSDqGg4H2eMT7AzXE857TtclLTlFAEAOZylde+8LEatvO31bkva9+Hti05F0SoTG4tsIrTOqrkxkRrtHyrHJxcvCOjF9nQv77/Y9BfgQqyWeFIDQkDVcgA/ijoJxO+3WsTiuJewWLgwB4R3lpt5KE4qNCOkz7VR5j2jtsGC3BxLKgbIW/gzjTO5dlyNtIMwPbk+fsCR3RLgFDmFVQSFDE4oqwBpqZOm50rk5876s9D6bClUYo9D5ZzIXyyoCMVDElfCdElQ20y/4Gic2N3uyLTJbf+Z+gG5AE615HdsXBoC0vKkaqGBIJDEbjQGDpVsG8TJuEtkJJLbDTRpBMgAaRt7Gn9RP2ZLhcXo9U4V3NtSzSYEss4tG5EgaR1gVkc87UfwykYFnYKEMtjJJDSwA8UYkDT4q5LhOPvWrhYkvgjWrSziFUsCFZgCYAy8yYHyrct5jdsZAMpVmP2QXLVtNTM667nyrJ5H7N+Xj/Kv2K/FcWz3cmVCfiVPEy2mksGhm1WScp/m2kCic04ZAO7S6jOseJS5AC6AAsPh0MGNRtQb6KF3EsukiMWyPUGJ0Oo89jVlULIDkJMjZQf5d13iTAPtA6ZOVmikQXh3uq/e3uGDBS4yaLh+BNwmoAVABP3ToTNaXZPsoeII7xk7tQrAZgG4CZUEfGo89ASI+HWVyoWrVspfsW7+UEEE2mCCQFDAD1M76netvlfOuB4RXe3Zu2sisoHN1XM6BCWmdSdqe3gpSV2cdz7h7a3mCmPHctkKqsPCWkrBkLCnSOvpFFscitsQX4sWGPhx7hmK5EiZy0Hr0rU4u7wl5rzMtxLjM7LcAylXyh2V2hTttHxCZgzHi+aWWxi1bXYZspe4zbM8MSraiYjQ1VrshOXksj/03W6f/AHyseuFpSek6C5+5rI5z2ZHB2ldb5uAnEqbeDIIzBYZEqYI8JAImDrVniefXnCqXOCkGEC20BEhfCoGgy2jqPQ1UHFMkwPDBMxBLsZnQ9Z+XzoUq6kuVqkYtlcWyDSFGQgktkY9P3Fdbe7dcUUUOwGJjJQVJhWQknbUP9RIjYYbO7NMaGZJ1BnQjXSI9OvWh3bWRRYAUnxbQo0nca+2v6VW5Lin3NvjO3HEO6tbdlxiQCCCcQHLKdDO406zp0v8AL+3F063WXQAQFEsTMEAagyBPvT8h7K8MBcRiGB8YuNeAxVQ0ghDqSCpJgQV9TBOP5XwCkW1dSTEsjyB8P3nkbHp1BFUsyryN8PG7aQ/C9tbjG3KrDMFJHwk5jMDTSFPnv6V2FjiGa4EKmCrHKCIKkabayDPy9a5HjextuwwAZhtoXQSGiIIUg77aSSQCIrT4zk9pDZUPeLWGN6y6v/aEsXxZhaIGsgqQBqwJ2p86murE+FU4tUkdQbVC08R2CnEkiBMDqdPvCg224oghrRUnSQFGP/TkxE/9QPWsDnHZq/PeWAHuuwzNy5w2ispGS/DjqFGmvl1rp53yjgXB9eqZ0dxlVciyhRrM/l51Z4NIdTGmv5GsDlnB8ztrjdFm7EqMr9pWAUEsGIVsiAR9NZ3rU5fY4sKe9awxItkYuq4G6cbeo+IMdBoJ/CplmTi1ZUODcZp15K92+E7gOwJI4gSgJUkujdBpoOsaiifxCev0o/Ecpv3WWWsyM1ALtusZDRDtjQ05LcC5F7UYC5I70+BtiBgT8t/SuaOecFUaPRlwfD5JbTbv4/0DN4etTRZEgb0cdn31VmEh1U4rdIBYAr92IhhLDQddqp8w5GtpC1y+tkMTaQtaZgr+IBipIyWRPlEnY10Y+Jf42cfEcBi6LEn8ttErwxEkbkD6kD9adU19P3P6fWuB4ouXY2L4JhQ3hhWZBHeBIISd4jQnervBcdcC/b8YEYMIUrkDhiwbKQFGhEQQfIk69PMdX4OP6NPon1PPXVOoI8tRr7aVN7Sb4/QpO4Gx96duVX0cEWOIPkRZuyD8l1PWmvcsvwWazewC5ZGzcxGgE5ER7z5eWtedz5el+x6/KQItaBjxA+4P/wBTRLltDGrCBiNDMhnJH/kP3tLguz95wtzubrjUwtm4yz0kqD7xv0jetHmHLbhGA4W8hAjJeGuquUZEyFk6ZGIMD50+bLykGiXZsy1w6O/l976HWpC2p0F1vUAdPURVvg+R3SpyscUreHu/sbgAjLvA2QA1OMeWta3Juxts27p4i7etXMWxVbNzET8Juym3hb4TGm+0t5n5ihcv5ZghCNrx/fyqYDj/AIw+v+lG5Z2cuXgzhgWX7oV1adds1UbbfSrN/s9xJAmy+UfD4QF6D70SSD0+dLnL8q/kOW/ZWyvH/iKd+mvrrNQKvB+DXyIB+sGrfD8nuA90LTs4M3MSnxGGUQxB+GTPoQNzFnh+zfEi+Ge0WQfdF+0A2/xQx0ke+1HNg/wi5cvf8GXd7wx4RpoIM6STtHrUrV24oPhY7xtpM7SfWuju9nLpCMEtKWmQvECV1BEqxjYkaE7Dzis+7yLiZ8FoARoTf4fXYa5XCfP96UbYvyhpP2Zt3jGZQHVgIKsd+pOnrBqrbvAQCzwDIEN+caVvcP2e4wg/2SmYAPEcNMRuPERvp0oHNOXcXYTK5aRR8OZ4mwxLRPhVLvX20p/8T9hUvgoX3t4ArcLOdGRkKqoEjRy2vQ7Dc/PQ5NxfCrbcXmYXCmKYMIUwZJMyfaP61gDirxMSD6HuiPr8/Ouh4Pstxt0K3dWgrDLV+HGnQR3kz8oj6UOOP5CpfBRv3EBAQlgOpneNyYmdPX9aLZ4pWxIylFILdAddB1jUxP4Vu827DMgU22kGMmFtHKGJ+7dBgERIB6RMxWCvZ3jE1ThLjGdWNsg6D4tQQoMnY9DNRKC/Cyor2PZuETrrGIOgk5DafSfMQDU+BbvLkhpUatMg7EfCdh66/pUE7M8aT4uGukvidyhBEggx7joK0OH7McYjBRZvlbk655LbhmUFkI9z1MUtVrt5Hr1orfwp+7qJ8+moA99Yp7tnHfbFDB6EkkEyNPi09q6LlPZu6y/a8NxCaM/juW5WFnFV7uHmCIJBOuokVLn/AGWuvaH8Ol0t4ThduBLh0P2cBMGIjcOBpp5FUDgD5X2tJtm2Ut3CLYSWGBjJjMgwfjiY8ttJ2+V82sDViVlpJZgVYg4QpkQvh0UaCTGpNcXy7srxgBY2XFwhlVAPOI66CffWfKr9nstxhENYJxOkhSJL6EEmIiCT8t9yEtXZatHYf7z8KLrjMCLxJbubAU6ODDa9fPz2maFzPtDb4dkVhn4LLMVSwQMSzaECDrEayJO5iOZu9lLy3YAbE3IzItMAoJyYDIQNNBEmPSi8Z2MvtaY2xda4La4gQAcFIFiNdojQwPWqc2ZLHZ6Jy/tMl9O9VoXLiGIIGaotsshZVkj4T7x1rI5b26W6wRnKO38EqCZDHvgL5J6SrfQHyrm35NeFs2RaQp391mZC+fdLbt9zcAa7irkNcDQv3RoDrUeD7PXUZi6OVDIUy7pVCoxa1kO8ElWZhEgtodYACS/Qt/qdHzLt+LF5lUNc7u9fB+0hGUkhNgTC+x9KXI+1p4m26MzLcThUEhyc2RvE4O+eJE6fM1y3NOQ3mdmTh7nxlz9paVQSSWGIJgbQfID1qzyuxf4cr3ViyGFvuz/EPZZSHOrMAQNADJGpy0GpBev6CUn8nonGcSRdveIwvF8IN9AGS1IHprMetee897RfxK3LTICM75QlbhcMzMcRiSpJgbjSDr1PQ8bzDicnhbByuWWnLhyxxDA3XBSZXG1E6jodNOb7Tcp4m+IS0iEXeIANu9bsfZutrC44toMyYudJUE75URsckvP96mPwHClHuKRGJgHWRDMpG0A7CBpVbjOKsM32xuwAMTbZDP1B8q2ON5JeVndLTAu9xVKFFUwXNskKYwxAAygjbyLRPYu/cII+yzdM2IVgqNiHKgMSSAT4Tv5jrtKUljSizGMU59Ql8j216KJPv4qBfNsjUkbnRNz6+KuWbnd1mGu0b4j/APVQvc3uFSp/l9Pzms7QqZ11lkGzt0GxEDTaCKICmPxH3g/LSfSuO4Hn7oqqYJ1E+9X73OSBlpjr+RH6ijZBUkdNZw/5nQaYOBv5Z0e7hj8cDceF9wfR5Gw+nrXJcN2gOBJAkR03yJ/pV7he0Vq5bcN4WgwJ2KnTf3/Ck0vY+pt2QoQY3EXXcWbomZka3J9JqS//ADp87NzX63P61x3Ju0TKpDjI9J6Vp/7zoNSnTz2g/wCdZrsN2dFbIJM37ezCRbdSfUHIxvHTWD0p0sKSftbfXdXkfMN+lc1b7QqXLRKRp6aQR9TVrhefWTcxMj5xuf6Uf+hZvtwqQR3lvcD7wO0+dQ4TgUUALcsgAQAC5O+kljJ+YFZ13mdnY5a+o66UCzzewF+JzA30NJphZvXraqpOjwJxtmWYDoJEE6fnXn3PuYtxNwZKyKohbZLHGdySep0+QFdWnN7J++2kdKye1r2XVLiE94Y+ax1FXj6PqDYHsryNL7guy4rqUBl2gE/D/L4Y+Z+Xo9oTpMQAPhPUDqDtr+leM8HzBrThlMEHevSeC5/YdFLOoJUSJHz6+lXktvoOLrubF1S0gssCNiQTpJnqDrWPzHjxwzhMCwKyrJcRMQZEFSZmR+PmKNzDj7KKWzEzGnpNZP8AtbhXOTsC2LCSs6wYEn3/ABqYwfdg5rwa3C87tka98J8mQ7epuCrK82sg78QT7Wh+V723mqfCc14VdA6AHHdF09dfetC3zmy5jvLJ2YjBNI8NaaL8pPMfh/wI82sAExxB3PwWzMa9LtZ/H9oOHI+Diz692g10PS7W0otPP9gRiSZtrsAT5eQNUuZ8JZgSnC7gf2SD4tzMUtY+h7v2c7xHao3Gs2bb8UoFxCbaqnwjLJO8a4SoMiSANAZGunU2OXuyCMhIBKm9uSP5o36zB2rDucl4V1QK1lSGVicV0xY6K+4+taHComELcTw+HQzImJJ66z9KyyRb/wCpayKuof8A2NcjYwIgG6saRJgSBrNTucpvE9TuINwH0P3vX/Ws45gxkMslUgEjxyV6dZU1d/g2YT3gjU/EehIn6iseXk8pjWSPgIeV3oIhoG32w0EeXT69atWuRXHQZPqYlMyxE+YiPPX0rN/hbmsN5iMjoVWSPxrY4Hml2xaCJbtnGJMksx0+In3P1pKEvKZanHyW+T8lewDkLLzElgDMk5kAsQoMnzJ1qacJxClwE4bEszqRdcFmO0gL8Mr59etW+ScwuXs+8W0gUgbTOutSXjWl4NmA7KvhOmIOh89SPp66W106milHwc7f5BcSwXcnO2CYe5ae3jkzM092HG5GkGIHmK5h+0Ny2Vi4yjK2owiDGrgAjNjiVP8A3bb12vG82NzhXDC07uGXHHEYklT133PyriLnZsuRKDRrZAnQEwLnr8IAn3866IRWvU58k3ub/DcRduKyB3fKSdVHhJO8mJgKI9apJyu8w1S6v+O3PzIeP2KLw/LWsqzrCnX4SRIBmPXT8qr2m4gbFzEfernyJ35BSOfPZTxz66Rlt9RWZx3KWQkeLrj8Wse5qbdpWO0z7n+tU+J5m7mYOk9CflXsTjhceh5mPnqX3jIxXOT0ozqGEA9fz/0qGEmdfpREtSYHX0beT6V5/JbO9zQG3w/hbUaQfxjy9abhkhj5EfnWzZ5NdP3G164yNIPnP4UO9y106bRuI3g/rT5HyLmlHh7Qykzt+9anxFsE6Dy86uWOXu0gDZcvLy/r5US7yu4u86fvypPHFd2LdszbVqBt1n8T/Wi9348oGnv/AFrXscnYkamCrH00OnSq1nl5JOWgnqfSlUEFyAd5+c1CRrUXtgD1xn/y0o5t4iI1/wAp/SlvBeB035AqyjpT3XyA0aB9PyrX5TbtshLmD6CdJM9fat3gOAs3MlGsAHb9DS5qXZD0fs4q5wRCK2OjT+BI/SoJZJ6Dz+ldDxb2ka6p+6zhR5RlpApNw6AKR/dnyk7im8z8E6mCUkQRM9Z3+UVC3a6Yn6+9dBd5M4gxpp0j9PSq1zhiDJ0AkfP3qHkkxpUZlnhpJE6fsfrRbdohojfSfffWlMNv5/hSuXdiKNn2B9zU4Rrg0BbrOp21n8BQ+ZXHYRrqq9Z6n8dK0eT83tjvHKxiQFB1BDZidflT8fzC3chgo0x/DpE+n40k5FOJW7PckuB3Fw4qLTOMoMklYGoPnXScLyq2Bi4mVHmN5naOs1lcX2izjEBdMTqFkAR51t8ZxZe4phRIKQIgKJ2gnXWtcSe9VY9oJXJmLdFw8Q+5bvpjGIYFm6NI69Knzdrlm0bRxBuWUgknwy5LQTJ3n96V3H8TbzY4694rdB90iP1oXFvaIBbGcQq+KD8eR6eU1rKMjnjKL7MFwPFPc4YeBDcFx0B1M48MWYbSfh29qweTc8uFrhwU941ll0MCTgQpgaQq/jXd8Px9rIQVAFxn+KPitFOoHnQOA4fhwCEABKWVMHco5I261l1Xg3er8nHc/wC0Bt3LltUAi8VJ/ug7GfT9aucs7RJcDnuzK8PcvMIHxICYmes/hXS8fyvhrr5OoJa8zEg9TbIGo1qtwnJrFuzcVFI7zh3RtW+9vuIHl8qSd9x612LXMLCBrqlR4bnDINY/tmAPXSJrku1PHWrocW2Idb11FAy8RIQKZBruOMRGa4SR4n4Zjr/y3Ujp6VyfPOS2rYu3lY5ZXCBpu/l+VVjdCyq7/vs5DjuOY3rqgvC3HA1MaMRoKq3+c3BorOApmST5dDVWyTmxbdiT9Sa1eXcAtwsTIiAOldUMUssUkceTNDFcmVk5RbH83/c35E1P/Z9obiff/SpG4TTqRXuLFBdkeM82R95MVvg06KAPaPyqza4ZAZgT++lC7ynFyrUI+jGWSb8mzb48AAFR66DXbz0rNv2w5M/vyoQuU/eVCwQTtIfPyVVhrPDqv5b+39KnxKSIEUAXKkLlEsMH3QlmyRdplmy0KAd4igXuBV56aCCIEbz0pu9qQu1zvgMPo6F9oZ/ZynEcH4hviSVHyJ/Sasc14ZwZCwTpp+/Wumt4JbU9O8OW/wB5GUe+rCr14W2IJEkGdDH3h6185ng4ZHBeGfR4JKeNT9nEIGQMhgll2AO0Iddz1q32e5qbDEERpEEep0j510b8vS406CQAdT/c8jp865HmtkLxF0DYOQI9D/lWcXt0NGteoDnN7O6xHV3b6k9PnReF48aAidR777RQ/wCGLToddNfWp8FyzxrltkBvI8/0rWEdpKPszm6i5PwbVztMUIDJj11gae1ZXHcz7xIH82UfKNdPWtfi+U27kaRFCt8lQe3l+9q9B/ZuRS6Hnr7RwuPUwuDJZwI30G6/iK6ZeTyomB+Pn5g+lE4XgkttKrr66x7Vd76u/BwekfvdTz+I47ZrQz73LDIiYO+vkKLw/LI3M+ZMf0q0btN3nrW64aCd0c74vK1VgRwEdR9Iq91mq/eetLvatYYp3Rm8+Rqmy4bnt+/yoV+GEHX61X72l3lVy0Zqcl5LNtoHX6k7+9WOBvRcX/qH51m95SF6CCOhFRkxJxarwXjySU02/JrcdxRKrqdLzjX0FwVXHGMPvH+vv51mniS2h6OzfWRP41I3K4+BwReL7yPQ47iZrLUJdKNRuZXI+Ly6+vvVTiOKdwQzSp3Hr771UNykbldf02P0cf1OZ/iK45eJn0A9dz1+dX7ChRAqt3lOLlaRxqPYzyZJz7mTnT95VYvSzp7HToWu8pxcqrnTh6LFoWxcp+8qoHqWdOxaFoXKcXKqd5Ug9PYnQti5UhcqnnUg9FicA/FNmuPTIH6daMLtUu8qQes444Jt13NHOdRV9i6vERHprVFrIa4zncsT9d/lUs6Qas/psTltqjRcTmUdXJhVWKdt1PkZ6eRH60LOlnWnKhVUZczJdtlrvKfvKqZ0s61sx0LYuU/eVUzpZ0WLQtd5S7yq2dNnRYaFrvKbvKrd5TZ0WPQs95S7yq2dNlRYaFrvKbvKrZ02dFj0J8OYLa/en2mjd5VUNSzrPGtY0XkW0rLPeUxuVXzpsquydCznSFyq2dIPRYaGdlSyoOVINXPZ6GofOlnQcqWVOxahw9SzquGp8qNhaljOnyqvlThqexOhYDU+dVw1PlRsLUPlT50DKnyo2FoHD0+dV86fKnsLQPnT51Xzp8qNg0LHeUs6r50s6ewtCx3lP3lV86WdGwaFjvKXeVXzpZUbC0D95S7ygZUs6Nh6B+8pd5QMqbKjYNA/eUu8oGVLKjYNA3eU2dCyqOVGw9Q+dLOgZU2VLYNA+dINQM6cNRsPUo5UsqiKkKxOuh8qWVNSFAUSmnypqcUyaHyp8qalQKiWVPlTClQKh8qfKmpCmIllT5VGnoCh8qeaYUjQIRNPNNSoAeaU0jSoChZUsqakaAoeaU0qagKHmlNNTUBQ+VLKmpqAofKllTGmoHRImmyp6iaAHypw1QpxQF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6630" name="Picture 6" descr="http://repulojegyfoglalas.withssl.com/wp-content/uploads/2013/09/Pozsony-repulojeg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620000" cy="4903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Krasznahorka</a:t>
            </a:r>
            <a:endParaRPr lang="hu-HU" dirty="0"/>
          </a:p>
        </p:txBody>
      </p:sp>
      <p:pic>
        <p:nvPicPr>
          <p:cNvPr id="28674" name="Picture 2" descr="http://rewrite.origos.hu/s/img/i/1203/20120310-krasznahorkavaralja-krasnohorske-podhradie-2010-novemb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143625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Vereckei-hágó</a:t>
            </a:r>
            <a:endParaRPr lang="hu-HU" dirty="0"/>
          </a:p>
        </p:txBody>
      </p:sp>
      <p:pic>
        <p:nvPicPr>
          <p:cNvPr id="29698" name="Picture 2" descr="http://m.blog.hu/am/amrasura/image/K%C3%A1rp%C3%A1talja%2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Munkács</a:t>
            </a:r>
            <a:endParaRPr lang="hu-HU" dirty="0"/>
          </a:p>
        </p:txBody>
      </p:sp>
      <p:pic>
        <p:nvPicPr>
          <p:cNvPr id="30722" name="Picture 2" descr="http://osszefogas.lapunk.hu/tarhely/osszefogas/kepek/5061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760640" cy="3907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Kolozsvár</a:t>
            </a:r>
            <a:endParaRPr lang="hu-HU" dirty="0"/>
          </a:p>
        </p:txBody>
      </p:sp>
      <p:pic>
        <p:nvPicPr>
          <p:cNvPr id="31746" name="Picture 2" descr="http://upload.wikimedia.org/wikipedia/commons/7/75/Kolozsvar_Fo_te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628800"/>
            <a:ext cx="6840760" cy="5117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Kolozsvár - Mátyás szülőháza</a:t>
            </a:r>
            <a:endParaRPr lang="hu-HU" dirty="0"/>
          </a:p>
        </p:txBody>
      </p:sp>
      <p:pic>
        <p:nvPicPr>
          <p:cNvPr id="32770" name="Picture 2" descr="http://upload.wikimedia.org/wikipedia/commons/e/e8/Kolozsvar_Matyas_kiraly_szuloh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876925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Ezen ház helyén állt Arany János szülőháza</a:t>
            </a:r>
            <a:br>
              <a:rPr lang="hu-HU" sz="3600" dirty="0" smtClean="0"/>
            </a:br>
            <a:r>
              <a:rPr lang="hu-HU" sz="3600" dirty="0" smtClean="0"/>
              <a:t>Nagyszalonta</a:t>
            </a:r>
            <a:endParaRPr lang="hu-HU" sz="3600" dirty="0"/>
          </a:p>
        </p:txBody>
      </p:sp>
      <p:pic>
        <p:nvPicPr>
          <p:cNvPr id="33794" name="Picture 2" descr="http://mucsijozsef.gportal.hu/portal/mucsijozsef/image/gallery/1217170241_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264696" cy="4227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Fehéregyháza</a:t>
            </a:r>
            <a:endParaRPr lang="hu-HU" dirty="0"/>
          </a:p>
        </p:txBody>
      </p:sp>
      <p:pic>
        <p:nvPicPr>
          <p:cNvPr id="34818" name="Picture 2" descr="http://www.parameter.sk/sites/default/files/photos/promoted/f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772816"/>
            <a:ext cx="770485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gyarorszag.terkepek.net/magyarorszag-terk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8497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Arad</a:t>
            </a:r>
            <a:endParaRPr lang="hu-HU" dirty="0"/>
          </a:p>
        </p:txBody>
      </p:sp>
      <p:pic>
        <p:nvPicPr>
          <p:cNvPr id="35842" name="Picture 2" descr="http://alfahir.hu/sites/barikad.hu/files/2011/10/arad/IMG_1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488832" cy="4734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Nándorfehérvár</a:t>
            </a:r>
            <a:endParaRPr lang="hu-HU" dirty="0"/>
          </a:p>
        </p:txBody>
      </p:sp>
      <p:pic>
        <p:nvPicPr>
          <p:cNvPr id="36866" name="Picture 2" descr="http://static.origos.hu/s/img/i/1208/20120810-belgrad-nandorfehervar-erod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143625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Celje</a:t>
            </a:r>
            <a:endParaRPr lang="hu-HU" dirty="0"/>
          </a:p>
        </p:txBody>
      </p:sp>
      <p:pic>
        <p:nvPicPr>
          <p:cNvPr id="37890" name="Picture 2" descr="http://www.celeia.info/upload/fck/Image/_GRK9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724650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38914" name="Picture 2" descr="http://image.hotdog.hu/user/Olgikam/Parlament/14.-koronazasi-ekszer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09600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/>
              <a:t>Kik a határon túli magyarok?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403648" y="2564904"/>
            <a:ext cx="676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/>
              <a:t>A határon túli magyarok kifejezést elsősorban az 1920-as trianoni békeszerződés után az országtól elcsatolt területeken, a mai Ausztria, Horvátország, Románia, Szerbia, Szlovákia, Szlovénia és Ukrajna területén élő magyar lakosságra használjuk.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b="1" dirty="0" smtClean="0"/>
              <a:t>A magyar nemzet és Magyarország határai nem esnek egybe</a:t>
            </a:r>
            <a:br>
              <a:rPr lang="hu-HU" sz="2400" b="1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000" dirty="0" smtClean="0"/>
              <a:t>Okai: trianoni békeszerződés, politikai üldözöttség, jobb élet miatti elvándorlás</a:t>
            </a:r>
            <a:br>
              <a:rPr lang="hu-HU" sz="2000" dirty="0" smtClean="0"/>
            </a:br>
            <a:r>
              <a:rPr lang="hu-HU" sz="1600" i="1" dirty="0" smtClean="0"/>
              <a:t>A trianoni békeszerződés következtében elszakadt területek nemzetiségi összetétele</a:t>
            </a:r>
            <a:endParaRPr lang="hu-HU" sz="1600" i="1" dirty="0"/>
          </a:p>
        </p:txBody>
      </p:sp>
      <p:pic>
        <p:nvPicPr>
          <p:cNvPr id="30722" name="Picture 2" descr="http://upload.wikimedia.org/wikipedia/commons/8/8d/Magyarorszag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3"/>
            <a:ext cx="525658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Juhász Gyula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hu-HU" sz="5400" dirty="0" smtClean="0"/>
              <a:t>Trianon</a:t>
            </a:r>
            <a:endParaRPr lang="hu-HU" sz="5400" dirty="0"/>
          </a:p>
        </p:txBody>
      </p:sp>
      <p:pic>
        <p:nvPicPr>
          <p:cNvPr id="15362" name="Picture 2" descr="http://static.panoramio.com/photos/large/432965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Trianon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u-HU" dirty="0" smtClean="0"/>
              <a:t>1920</a:t>
            </a:r>
            <a:endParaRPr lang="hu-HU" dirty="0"/>
          </a:p>
        </p:txBody>
      </p:sp>
      <p:pic>
        <p:nvPicPr>
          <p:cNvPr id="19458" name="Picture 2" descr="http://gallery.site.hu/d/6921032-2/Triano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687" r="468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smtClean="0"/>
              <a:t>Magyarország határain kívül élő magyar származásúak száma népszámlálási adatok és becslések alapján 2010-ben</a:t>
            </a:r>
            <a:endParaRPr lang="hu-HU" sz="24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457200" y="1645920"/>
          <a:ext cx="8229600" cy="423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0150">
                <a:tc>
                  <a:txBody>
                    <a:bodyPr/>
                    <a:lstStyle/>
                    <a:p>
                      <a:r>
                        <a:rPr lang="hu-HU" dirty="0" smtClean="0"/>
                        <a:t>lakóhely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lélekszám</a:t>
                      </a:r>
                      <a:endParaRPr lang="hu-HU" dirty="0"/>
                    </a:p>
                  </a:txBody>
                  <a:tcPr/>
                </a:tc>
              </a:tr>
              <a:tr h="470150">
                <a:tc>
                  <a:txBody>
                    <a:bodyPr/>
                    <a:lstStyle/>
                    <a:p>
                      <a:r>
                        <a:rPr lang="hu-HU" dirty="0" smtClean="0"/>
                        <a:t>Kárpát-medence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2.300.000</a:t>
                      </a:r>
                      <a:endParaRPr lang="hu-HU" dirty="0"/>
                    </a:p>
                  </a:txBody>
                  <a:tcPr/>
                </a:tc>
              </a:tr>
              <a:tr h="470150">
                <a:tc>
                  <a:txBody>
                    <a:bodyPr/>
                    <a:lstStyle/>
                    <a:p>
                      <a:r>
                        <a:rPr lang="hu-HU" dirty="0" smtClean="0"/>
                        <a:t>Észak-Amerika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1.250.000</a:t>
                      </a:r>
                      <a:endParaRPr lang="hu-HU" dirty="0"/>
                    </a:p>
                  </a:txBody>
                  <a:tcPr/>
                </a:tc>
              </a:tr>
              <a:tr h="470150">
                <a:tc>
                  <a:txBody>
                    <a:bodyPr/>
                    <a:lstStyle/>
                    <a:p>
                      <a:r>
                        <a:rPr lang="hu-HU" dirty="0" smtClean="0"/>
                        <a:t>Nyugat-Európa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    250.000</a:t>
                      </a:r>
                      <a:endParaRPr lang="hu-HU" dirty="0"/>
                    </a:p>
                  </a:txBody>
                  <a:tcPr/>
                </a:tc>
              </a:tr>
              <a:tr h="470150">
                <a:tc>
                  <a:txBody>
                    <a:bodyPr/>
                    <a:lstStyle/>
                    <a:p>
                      <a:r>
                        <a:rPr lang="hu-HU" dirty="0" smtClean="0"/>
                        <a:t>Izrael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    200.000</a:t>
                      </a:r>
                      <a:endParaRPr lang="hu-HU" dirty="0"/>
                    </a:p>
                  </a:txBody>
                  <a:tcPr/>
                </a:tc>
              </a:tr>
              <a:tr h="470150">
                <a:tc>
                  <a:txBody>
                    <a:bodyPr/>
                    <a:lstStyle/>
                    <a:p>
                      <a:r>
                        <a:rPr lang="hu-HU" dirty="0" smtClean="0"/>
                        <a:t>Ausztrália és</a:t>
                      </a:r>
                      <a:r>
                        <a:rPr lang="hu-HU" baseline="0" dirty="0" smtClean="0"/>
                        <a:t> Új- </a:t>
                      </a:r>
                      <a:r>
                        <a:rPr lang="hu-HU" baseline="0" dirty="0" err="1" smtClean="0"/>
                        <a:t>Zéland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      50.000</a:t>
                      </a:r>
                      <a:endParaRPr lang="hu-HU" dirty="0"/>
                    </a:p>
                  </a:txBody>
                  <a:tcPr/>
                </a:tc>
              </a:tr>
              <a:tr h="470150">
                <a:tc>
                  <a:txBody>
                    <a:bodyPr/>
                    <a:lstStyle/>
                    <a:p>
                      <a:r>
                        <a:rPr lang="hu-HU" dirty="0" smtClean="0"/>
                        <a:t>Dél-Amerika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      50.000</a:t>
                      </a:r>
                      <a:endParaRPr lang="hu-HU" dirty="0"/>
                    </a:p>
                  </a:txBody>
                  <a:tcPr/>
                </a:tc>
              </a:tr>
              <a:tr h="470150">
                <a:tc>
                  <a:txBody>
                    <a:bodyPr/>
                    <a:lstStyle/>
                    <a:p>
                      <a:r>
                        <a:rPr lang="hu-HU" dirty="0" smtClean="0"/>
                        <a:t>Ázsia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      30.000</a:t>
                      </a:r>
                      <a:endParaRPr lang="hu-HU" dirty="0"/>
                    </a:p>
                  </a:txBody>
                  <a:tcPr/>
                </a:tc>
              </a:tr>
              <a:tr h="470150">
                <a:tc>
                  <a:txBody>
                    <a:bodyPr/>
                    <a:lstStyle/>
                    <a:p>
                      <a:r>
                        <a:rPr lang="hu-HU" dirty="0" smtClean="0"/>
                        <a:t>Afrika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     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10.000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nol.hu/data/cikk/33/40/91/cikk_334091/95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953125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Magyarok Ukrajnában</a:t>
            </a:r>
            <a:endParaRPr lang="hu-HU" dirty="0"/>
          </a:p>
        </p:txBody>
      </p:sp>
      <p:pic>
        <p:nvPicPr>
          <p:cNvPr id="1026" name="Picture 2" descr="http://www.tankonyvtar.hu/hu/tartalom/tamop425/0038_foldrajz_TothAntal/images/e_tananyag_ta_html_m666fb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33670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133</Words>
  <Application>Microsoft Office PowerPoint</Application>
  <PresentationFormat>Diavetítés a képernyőre (4:3 oldalarány)</PresentationFormat>
  <Paragraphs>43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Office-téma</vt:lpstr>
      <vt:lpstr>A határon túli magyarok</vt:lpstr>
      <vt:lpstr>PowerPoint bemutató</vt:lpstr>
      <vt:lpstr>Kik a határon túli magyarok?</vt:lpstr>
      <vt:lpstr>A magyar nemzet és Magyarország határai nem esnek egybe  Okai: trianoni békeszerződés, politikai üldözöttség, jobb élet miatti elvándorlás A trianoni békeszerződés következtében elszakadt területek nemzetiségi összetétele</vt:lpstr>
      <vt:lpstr>Juhász Gyula</vt:lpstr>
      <vt:lpstr>Trianon</vt:lpstr>
      <vt:lpstr>Magyarország határain kívül élő magyar származásúak száma népszámlálási adatok és becslések alapján 2010-ben</vt:lpstr>
      <vt:lpstr>PowerPoint bemutató</vt:lpstr>
      <vt:lpstr>Magyarok Ukrajnában</vt:lpstr>
      <vt:lpstr>Magyarok Szlovákiában</vt:lpstr>
      <vt:lpstr>Magyarok Szlovéniában</vt:lpstr>
      <vt:lpstr>Pozsony</vt:lpstr>
      <vt:lpstr>Krasznahorka</vt:lpstr>
      <vt:lpstr>Vereckei-hágó</vt:lpstr>
      <vt:lpstr>Munkács</vt:lpstr>
      <vt:lpstr>Kolozsvár</vt:lpstr>
      <vt:lpstr>Kolozsvár - Mátyás szülőháza</vt:lpstr>
      <vt:lpstr>Ezen ház helyén állt Arany János szülőháza Nagyszalonta</vt:lpstr>
      <vt:lpstr>Fehéregyháza</vt:lpstr>
      <vt:lpstr>Arad</vt:lpstr>
      <vt:lpstr>Nándorfehérvár</vt:lpstr>
      <vt:lpstr>Celje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határon túli magyarokkal kapcsolatos ismeretek bővítése</dc:title>
  <dc:creator>Attila</dc:creator>
  <cp:lastModifiedBy>tanar04</cp:lastModifiedBy>
  <cp:revision>38</cp:revision>
  <dcterms:created xsi:type="dcterms:W3CDTF">2014-11-15T17:27:49Z</dcterms:created>
  <dcterms:modified xsi:type="dcterms:W3CDTF">2014-12-16T09:06:34Z</dcterms:modified>
</cp:coreProperties>
</file>